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 id="2147483770" r:id="rId8"/>
  </p:sldMasterIdLst>
  <p:notesMasterIdLst>
    <p:notesMasterId r:id="rId52"/>
  </p:notesMasterIdLst>
  <p:handoutMasterIdLst>
    <p:handoutMasterId r:id="rId53"/>
  </p:handoutMasterIdLst>
  <p:sldIdLst>
    <p:sldId id="325" r:id="rId9"/>
    <p:sldId id="343" r:id="rId10"/>
    <p:sldId id="260" r:id="rId11"/>
    <p:sldId id="332" r:id="rId12"/>
    <p:sldId id="257" r:id="rId13"/>
    <p:sldId id="3386" r:id="rId14"/>
    <p:sldId id="263" r:id="rId15"/>
    <p:sldId id="1660" r:id="rId16"/>
    <p:sldId id="259" r:id="rId17"/>
    <p:sldId id="3385" r:id="rId18"/>
    <p:sldId id="567" r:id="rId19"/>
    <p:sldId id="2076136266" r:id="rId20"/>
    <p:sldId id="2076136267" r:id="rId21"/>
    <p:sldId id="1118" r:id="rId22"/>
    <p:sldId id="258" r:id="rId23"/>
    <p:sldId id="3384" r:id="rId24"/>
    <p:sldId id="556" r:id="rId25"/>
    <p:sldId id="3377" r:id="rId26"/>
    <p:sldId id="566" r:id="rId27"/>
    <p:sldId id="262" r:id="rId28"/>
    <p:sldId id="558" r:id="rId29"/>
    <p:sldId id="2076136268" r:id="rId30"/>
    <p:sldId id="563" r:id="rId31"/>
    <p:sldId id="3383" r:id="rId32"/>
    <p:sldId id="3363" r:id="rId33"/>
    <p:sldId id="3361" r:id="rId34"/>
    <p:sldId id="3400" r:id="rId35"/>
    <p:sldId id="3398" r:id="rId36"/>
    <p:sldId id="3399" r:id="rId37"/>
    <p:sldId id="3380" r:id="rId38"/>
    <p:sldId id="3389" r:id="rId39"/>
    <p:sldId id="3382" r:id="rId40"/>
    <p:sldId id="1614" r:id="rId41"/>
    <p:sldId id="3346" r:id="rId42"/>
    <p:sldId id="559" r:id="rId43"/>
    <p:sldId id="3375" r:id="rId44"/>
    <p:sldId id="3381" r:id="rId45"/>
    <p:sldId id="3397" r:id="rId46"/>
    <p:sldId id="3379" r:id="rId47"/>
    <p:sldId id="3378" r:id="rId48"/>
    <p:sldId id="328" r:id="rId49"/>
    <p:sldId id="345" r:id="rId50"/>
    <p:sldId id="329"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25"/>
            <p14:sldId id="343"/>
            <p14:sldId id="260"/>
            <p14:sldId id="332"/>
            <p14:sldId id="257"/>
            <p14:sldId id="3386"/>
            <p14:sldId id="263"/>
            <p14:sldId id="1660"/>
            <p14:sldId id="259"/>
            <p14:sldId id="3385"/>
            <p14:sldId id="567"/>
            <p14:sldId id="2076136266"/>
            <p14:sldId id="2076136267"/>
            <p14:sldId id="1118"/>
            <p14:sldId id="258"/>
            <p14:sldId id="3384"/>
            <p14:sldId id="556"/>
            <p14:sldId id="3377"/>
            <p14:sldId id="566"/>
            <p14:sldId id="262"/>
            <p14:sldId id="558"/>
            <p14:sldId id="2076136268"/>
            <p14:sldId id="563"/>
            <p14:sldId id="3383"/>
            <p14:sldId id="3363"/>
            <p14:sldId id="3361"/>
            <p14:sldId id="3400"/>
            <p14:sldId id="3398"/>
            <p14:sldId id="3399"/>
            <p14:sldId id="3380"/>
            <p14:sldId id="3389"/>
            <p14:sldId id="3382"/>
            <p14:sldId id="1614"/>
            <p14:sldId id="3346"/>
            <p14:sldId id="559"/>
            <p14:sldId id="3375"/>
            <p14:sldId id="3381"/>
            <p14:sldId id="3397"/>
            <p14:sldId id="3379"/>
            <p14:sldId id="3378"/>
            <p14:sldId id="328"/>
            <p14:sldId id="345"/>
          </p14:sldIdLst>
        </p14:section>
        <p14:section name="REFERENCE SLIDES" id="{1BF493E7-959B-4098-9BC3-C5CDEA4CA9C0}">
          <p14:sldIdLst>
            <p14:sldId id="32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000"/>
    <a:srgbClr val="289E52"/>
    <a:srgbClr val="F7F7F7"/>
    <a:srgbClr val="777777"/>
    <a:srgbClr val="E3E3E3"/>
    <a:srgbClr val="00AF6F"/>
    <a:srgbClr val="5B5D5D"/>
    <a:srgbClr val="007840"/>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53297" autoAdjust="0"/>
  </p:normalViewPr>
  <p:slideViewPr>
    <p:cSldViewPr snapToGrid="0">
      <p:cViewPr varScale="1">
        <p:scale>
          <a:sx n="70" d="100"/>
          <a:sy n="70" d="100"/>
        </p:scale>
        <p:origin x="2084" y="36"/>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740698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11/6/2019 1:22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11/6/2019 1:22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min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a:p>
            <a:r>
              <a:rPr lang="en-US" dirty="0"/>
              <a:t>2 min</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endParaRPr lang="en-US" dirty="0"/>
          </a:p>
          <a:p>
            <a:r>
              <a:rPr lang="en-US" dirty="0"/>
              <a:t>5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11/6/2019 1:22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6822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1096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11/6/2019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896462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11/6/2019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820954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020169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312363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365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736756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82343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40071"/>
            <a:ext cx="8268891" cy="276999"/>
          </a:xfrm>
        </p:spPr>
        <p:txBody>
          <a:bodyPr/>
          <a:lstStyle>
            <a:lvl1pPr marL="0" indent="0" algn="ctr">
              <a:buNone/>
              <a:defRPr sz="18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20268" y="1828801"/>
            <a:ext cx="2121693" cy="1604285"/>
          </a:xfrm>
        </p:spPr>
        <p:txBody>
          <a:bodyPr/>
          <a:lstStyle>
            <a:lvl1pPr marL="0" indent="0">
              <a:spcBef>
                <a:spcPts val="900"/>
              </a:spcBef>
              <a:spcAft>
                <a:spcPts val="0"/>
              </a:spcAft>
              <a:buNone/>
              <a:defRPr sz="1800">
                <a:solidFill>
                  <a:schemeClr val="accent2"/>
                </a:solidFill>
              </a:defRPr>
            </a:lvl1pPr>
            <a:lvl2pPr marL="0" indent="0">
              <a:spcBef>
                <a:spcPts val="0"/>
              </a:spcBef>
              <a:spcAft>
                <a:spcPts val="450"/>
              </a:spcAft>
              <a:buNone/>
              <a:defRPr sz="1350">
                <a:solidFill>
                  <a:schemeClr val="tx1"/>
                </a:solidFill>
              </a:defRPr>
            </a:lvl2pPr>
            <a:lvl3pPr marL="0" indent="0">
              <a:spcBef>
                <a:spcPts val="450"/>
              </a:spcBef>
              <a:spcAft>
                <a:spcPts val="450"/>
              </a:spcAft>
              <a:buNone/>
              <a:defRPr sz="1050">
                <a:solidFill>
                  <a:schemeClr val="tx1"/>
                </a:solidFill>
              </a:defRPr>
            </a:lvl3pPr>
            <a:lvl4pPr marL="0" indent="0">
              <a:spcBef>
                <a:spcPts val="450"/>
              </a:spcBef>
              <a:spcAft>
                <a:spcPts val="450"/>
              </a:spcAft>
              <a:buNone/>
              <a:defRPr sz="900">
                <a:solidFill>
                  <a:schemeClr val="tx1"/>
                </a:solidFill>
              </a:defRPr>
            </a:lvl4pPr>
            <a:lvl5pPr marL="0" indent="0">
              <a:spcBef>
                <a:spcPts val="450"/>
              </a:spcBef>
              <a:spcAft>
                <a:spcPts val="450"/>
              </a:spcAft>
              <a:buNone/>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54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870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111316"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827366"/>
            <a:ext cx="4111316"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1453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9144000" cy="323165"/>
          </a:xfrm>
        </p:spPr>
        <p:txBody>
          <a:bodyPr/>
          <a:lstStyle/>
          <a:p>
            <a:endParaRPr lang="en-US"/>
          </a:p>
        </p:txBody>
      </p:sp>
      <p:sp>
        <p:nvSpPr>
          <p:cNvPr id="2" name="Title 1"/>
          <p:cNvSpPr>
            <a:spLocks noGrp="1"/>
          </p:cNvSpPr>
          <p:nvPr>
            <p:ph type="title" hasCustomPrompt="1"/>
          </p:nvPr>
        </p:nvSpPr>
        <p:spPr>
          <a:xfrm>
            <a:off x="4572001" y="2994056"/>
            <a:ext cx="4111316" cy="373949"/>
          </a:xfrm>
          <a:noFill/>
        </p:spPr>
        <p:txBody>
          <a:bodyPr wrap="square" lIns="0" tIns="0" rIns="0" bIns="0" anchor="b" anchorCtr="0">
            <a:spAutoFit/>
          </a:bodyPr>
          <a:lstStyle>
            <a:lvl1pPr algn="r"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572001" y="3546505"/>
            <a:ext cx="4111316" cy="230833"/>
          </a:xfrm>
          <a:noFill/>
        </p:spPr>
        <p:txBody>
          <a:bodyPr wrap="square" lIns="0" tIns="0" rIns="0" bIns="0">
            <a:spAutoFit/>
          </a:bodyPr>
          <a:lstStyle>
            <a:lvl1pPr marL="0" indent="0" algn="r">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1363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441198" y="2002494"/>
            <a:ext cx="2730628" cy="83099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5200920" y="110395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5200920" y="196950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5200920" y="2835049"/>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5200920" y="3700598"/>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Tree>
    <p:extLst>
      <p:ext uri="{BB962C8B-B14F-4D97-AF65-F5344CB8AC3E}">
        <p14:creationId xmlns:p14="http://schemas.microsoft.com/office/powerpoint/2010/main" val="16679066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50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500685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04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8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6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69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396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486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6046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445480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45354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19369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762683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205822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1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image" Target="../media/image22.emf"/><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11/6/2019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7098375" y="2132830"/>
            <a:ext cx="5143500" cy="877841"/>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230444774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4483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emf"/><Relationship Id="rId1" Type="http://schemas.openxmlformats.org/officeDocument/2006/relationships/slideLayout" Target="../slideLayouts/slideLayout3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45.emf"/><Relationship Id="rId21" Type="http://schemas.openxmlformats.org/officeDocument/2006/relationships/image" Target="../media/image63.emf"/><Relationship Id="rId7" Type="http://schemas.openxmlformats.org/officeDocument/2006/relationships/image" Target="../media/image49.emf"/><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image" Target="../media/image44.emf"/><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38.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5" Type="http://schemas.openxmlformats.org/officeDocument/2006/relationships/image" Target="../media/image57.emf"/><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image" Target="../media/image56.emf"/></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66.pn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image" Target="../media/image620.png"/><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3.xml"/><Relationship Id="rId1" Type="http://schemas.openxmlformats.org/officeDocument/2006/relationships/slideLayout" Target="../slideLayouts/slideLayout49.xml"/><Relationship Id="rId5" Type="http://schemas.openxmlformats.org/officeDocument/2006/relationships/image" Target="../media/image73.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43.xml"/><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13" Type="http://schemas.microsoft.com/office/2007/relationships/hdphoto" Target="../media/hdphoto5.wdp"/><Relationship Id="rId3" Type="http://schemas.openxmlformats.org/officeDocument/2006/relationships/image" Target="../media/image80.png"/><Relationship Id="rId7" Type="http://schemas.microsoft.com/office/2007/relationships/hdphoto" Target="../media/hdphoto2.wdp"/><Relationship Id="rId12"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82.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84.png"/><Relationship Id="rId4" Type="http://schemas.openxmlformats.org/officeDocument/2006/relationships/image" Target="../media/image81.png"/><Relationship Id="rId9"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Layout" Target="../slideLayouts/slideLayout38.xml"/><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image" Target="../media/image91.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Artificial Intelligence</a:t>
            </a:r>
          </a:p>
        </p:txBody>
      </p:sp>
    </p:spTree>
    <p:extLst>
      <p:ext uri="{BB962C8B-B14F-4D97-AF65-F5344CB8AC3E}">
        <p14:creationId xmlns:p14="http://schemas.microsoft.com/office/powerpoint/2010/main" val="2429777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AB0C-2F71-4E4F-8FF0-4E796AD9764D}"/>
              </a:ext>
            </a:extLst>
          </p:cNvPr>
          <p:cNvSpPr>
            <a:spLocks noGrp="1"/>
          </p:cNvSpPr>
          <p:nvPr>
            <p:ph type="title"/>
          </p:nvPr>
        </p:nvSpPr>
        <p:spPr>
          <a:xfrm>
            <a:off x="545432" y="273844"/>
            <a:ext cx="8726904" cy="994172"/>
          </a:xfrm>
        </p:spPr>
        <p:txBody>
          <a:bodyPr>
            <a:normAutofit/>
          </a:bodyPr>
          <a:lstStyle/>
          <a:p>
            <a:r>
              <a:rPr lang="en-US" sz="2800" dirty="0"/>
              <a:t>Artificial Intelligence Uses and Implementation Families</a:t>
            </a:r>
          </a:p>
        </p:txBody>
      </p:sp>
      <p:sp>
        <p:nvSpPr>
          <p:cNvPr id="6" name="TextBox 5">
            <a:extLst>
              <a:ext uri="{FF2B5EF4-FFF2-40B4-BE49-F238E27FC236}">
                <a16:creationId xmlns:a16="http://schemas.microsoft.com/office/drawing/2014/main" id="{A1A34491-A8D9-4E4F-A362-5738D7FD7862}"/>
              </a:ext>
            </a:extLst>
          </p:cNvPr>
          <p:cNvSpPr txBox="1"/>
          <p:nvPr/>
        </p:nvSpPr>
        <p:spPr>
          <a:xfrm>
            <a:off x="6332774" y="1772536"/>
            <a:ext cx="1392135" cy="392415"/>
          </a:xfrm>
          <a:prstGeom prst="rect">
            <a:avLst/>
          </a:prstGeom>
          <a:noFill/>
        </p:spPr>
        <p:txBody>
          <a:bodyPr wrap="square" lIns="0" tIns="34290" rIns="0" bIns="34290" rtlCol="0">
            <a:spAutoFit/>
          </a:bodyPr>
          <a:lstStyle>
            <a:defPPr>
              <a:defRPr lang="en-US"/>
            </a:defPPr>
            <a:lvl1pPr algn="ctr">
              <a:defRPr sz="2000">
                <a:solidFill>
                  <a:schemeClr val="bg1"/>
                </a:solidFill>
                <a:latin typeface="+mj-lt"/>
              </a:defRPr>
            </a:lvl1pPr>
          </a:lstStyle>
          <a:p>
            <a:pPr defTabSz="685800">
              <a:defRPr/>
            </a:pPr>
            <a:r>
              <a:rPr lang="en-US" sz="2100">
                <a:solidFill>
                  <a:schemeClr val="tx1"/>
                </a:solidFill>
                <a:latin typeface="Segoe UI Semibold"/>
              </a:rPr>
              <a:t>Language</a:t>
            </a:r>
          </a:p>
        </p:txBody>
      </p:sp>
      <p:sp>
        <p:nvSpPr>
          <p:cNvPr id="7" name="TextBox 6">
            <a:extLst>
              <a:ext uri="{FF2B5EF4-FFF2-40B4-BE49-F238E27FC236}">
                <a16:creationId xmlns:a16="http://schemas.microsoft.com/office/drawing/2014/main" id="{553D0EB8-B34A-4B0D-A560-F317E2D02A42}"/>
              </a:ext>
            </a:extLst>
          </p:cNvPr>
          <p:cNvSpPr txBox="1"/>
          <p:nvPr/>
        </p:nvSpPr>
        <p:spPr>
          <a:xfrm>
            <a:off x="3695653" y="2233450"/>
            <a:ext cx="941635" cy="392415"/>
          </a:xfrm>
          <a:prstGeom prst="rect">
            <a:avLst/>
          </a:prstGeom>
          <a:noFill/>
        </p:spPr>
        <p:txBody>
          <a:bodyPr wrap="square" lIns="68580" tIns="34290" rIns="0" bIns="34290" rtlCol="0">
            <a:spAutoFit/>
          </a:bodyPr>
          <a:lstStyle/>
          <a:p>
            <a:pPr algn="ctr" defTabSz="685800">
              <a:defRPr/>
            </a:pPr>
            <a:r>
              <a:rPr lang="en-US" sz="2100">
                <a:latin typeface="Segoe UI Semibold"/>
              </a:rPr>
              <a:t>Vision</a:t>
            </a:r>
          </a:p>
        </p:txBody>
      </p:sp>
      <p:sp>
        <p:nvSpPr>
          <p:cNvPr id="8" name="TextBox 7">
            <a:extLst>
              <a:ext uri="{FF2B5EF4-FFF2-40B4-BE49-F238E27FC236}">
                <a16:creationId xmlns:a16="http://schemas.microsoft.com/office/drawing/2014/main" id="{A4E948F6-EBBF-4ED5-AD25-DF32127E1516}"/>
              </a:ext>
            </a:extLst>
          </p:cNvPr>
          <p:cNvSpPr txBox="1"/>
          <p:nvPr/>
        </p:nvSpPr>
        <p:spPr>
          <a:xfrm>
            <a:off x="1419926" y="3826986"/>
            <a:ext cx="899888" cy="392415"/>
          </a:xfrm>
          <a:prstGeom prst="rect">
            <a:avLst/>
          </a:prstGeom>
          <a:noFill/>
        </p:spPr>
        <p:txBody>
          <a:bodyPr wrap="square" lIns="0" tIns="34290" rIns="0" bIns="34290" rtlCol="0">
            <a:spAutoFit/>
          </a:bodyPr>
          <a:lstStyle/>
          <a:p>
            <a:pPr algn="ctr" defTabSz="685800">
              <a:defRPr/>
            </a:pPr>
            <a:r>
              <a:rPr lang="en-US" sz="2100">
                <a:latin typeface="Segoe UI Semibold"/>
              </a:rPr>
              <a:t>Speech</a:t>
            </a:r>
          </a:p>
        </p:txBody>
      </p:sp>
      <p:sp>
        <p:nvSpPr>
          <p:cNvPr id="9" name="TextBox 8">
            <a:extLst>
              <a:ext uri="{FF2B5EF4-FFF2-40B4-BE49-F238E27FC236}">
                <a16:creationId xmlns:a16="http://schemas.microsoft.com/office/drawing/2014/main" id="{B3EAB6F4-5535-4DFA-B4E4-12B4678A625B}"/>
              </a:ext>
            </a:extLst>
          </p:cNvPr>
          <p:cNvSpPr txBox="1"/>
          <p:nvPr/>
        </p:nvSpPr>
        <p:spPr>
          <a:xfrm>
            <a:off x="657853" y="1625747"/>
            <a:ext cx="1322173" cy="392415"/>
          </a:xfrm>
          <a:prstGeom prst="rect">
            <a:avLst/>
          </a:prstGeom>
          <a:noFill/>
        </p:spPr>
        <p:txBody>
          <a:bodyPr wrap="square" lIns="0" tIns="34290" rIns="68580" bIns="34290" rtlCol="0">
            <a:spAutoFit/>
          </a:bodyPr>
          <a:lstStyle/>
          <a:p>
            <a:pPr algn="ctr" defTabSz="685800">
              <a:defRPr/>
            </a:pPr>
            <a:r>
              <a:rPr lang="en-US" sz="2100">
                <a:latin typeface="Segoe UI Semibold"/>
              </a:rPr>
              <a:t>Decision</a:t>
            </a:r>
            <a:endParaRPr lang="en-US" sz="2100" baseline="90000">
              <a:latin typeface="Segoe UI Semibold"/>
            </a:endParaRPr>
          </a:p>
        </p:txBody>
      </p:sp>
      <p:sp>
        <p:nvSpPr>
          <p:cNvPr id="10" name="TextBox 9">
            <a:extLst>
              <a:ext uri="{FF2B5EF4-FFF2-40B4-BE49-F238E27FC236}">
                <a16:creationId xmlns:a16="http://schemas.microsoft.com/office/drawing/2014/main" id="{87B7A350-9163-48D7-96B0-1220ED9C5BF4}"/>
              </a:ext>
            </a:extLst>
          </p:cNvPr>
          <p:cNvSpPr txBox="1"/>
          <p:nvPr/>
        </p:nvSpPr>
        <p:spPr>
          <a:xfrm>
            <a:off x="5636659" y="3851289"/>
            <a:ext cx="1794435" cy="357790"/>
          </a:xfrm>
          <a:prstGeom prst="rect">
            <a:avLst/>
          </a:prstGeom>
          <a:noFill/>
        </p:spPr>
        <p:txBody>
          <a:bodyPr wrap="square" lIns="0" tIns="34290" rIns="0" bIns="0" rtlCol="0">
            <a:spAutoFit/>
          </a:bodyPr>
          <a:lstStyle/>
          <a:p>
            <a:pPr algn="ctr" defTabSz="685800">
              <a:defRPr/>
            </a:pPr>
            <a:r>
              <a:rPr lang="en-US" sz="2100" dirty="0">
                <a:latin typeface="Segoe UI Semibold"/>
              </a:rPr>
              <a:t>Search</a:t>
            </a:r>
          </a:p>
        </p:txBody>
      </p:sp>
      <p:sp>
        <p:nvSpPr>
          <p:cNvPr id="11" name="TextBox 10">
            <a:extLst>
              <a:ext uri="{FF2B5EF4-FFF2-40B4-BE49-F238E27FC236}">
                <a16:creationId xmlns:a16="http://schemas.microsoft.com/office/drawing/2014/main" id="{CBA36FD1-D83E-4D8E-9EFF-2ED71DE33F3B}"/>
              </a:ext>
            </a:extLst>
          </p:cNvPr>
          <p:cNvSpPr txBox="1"/>
          <p:nvPr/>
        </p:nvSpPr>
        <p:spPr>
          <a:xfrm>
            <a:off x="4592019" y="2359115"/>
            <a:ext cx="82051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Custom Vision</a:t>
            </a:r>
          </a:p>
        </p:txBody>
      </p:sp>
      <p:sp>
        <p:nvSpPr>
          <p:cNvPr id="12" name="TextBox 11">
            <a:extLst>
              <a:ext uri="{FF2B5EF4-FFF2-40B4-BE49-F238E27FC236}">
                <a16:creationId xmlns:a16="http://schemas.microsoft.com/office/drawing/2014/main" id="{29580954-9C7F-41E8-8E03-2952DFC9E74D}"/>
              </a:ext>
            </a:extLst>
          </p:cNvPr>
          <p:cNvSpPr txBox="1"/>
          <p:nvPr/>
        </p:nvSpPr>
        <p:spPr>
          <a:xfrm>
            <a:off x="1483004" y="1465640"/>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Personalizer</a:t>
            </a:r>
          </a:p>
        </p:txBody>
      </p:sp>
      <p:sp>
        <p:nvSpPr>
          <p:cNvPr id="13" name="Rectangle 12">
            <a:extLst>
              <a:ext uri="{FF2B5EF4-FFF2-40B4-BE49-F238E27FC236}">
                <a16:creationId xmlns:a16="http://schemas.microsoft.com/office/drawing/2014/main" id="{C2A5CDA5-E277-4BD0-8D6C-FAE037B3969B}"/>
              </a:ext>
            </a:extLst>
          </p:cNvPr>
          <p:cNvSpPr/>
          <p:nvPr/>
        </p:nvSpPr>
        <p:spPr>
          <a:xfrm>
            <a:off x="3834359" y="2728801"/>
            <a:ext cx="1103326" cy="230832"/>
          </a:xfrm>
          <a:prstGeom prst="rect">
            <a:avLst/>
          </a:prstGeom>
        </p:spPr>
        <p:txBody>
          <a:bodyPr wrap="square">
            <a:spAutoFit/>
          </a:bodyPr>
          <a:lstStyle/>
          <a:p>
            <a:pPr algn="ctr" defTabSz="685800">
              <a:spcAft>
                <a:spcPts val="225"/>
              </a:spcAft>
              <a:defRPr/>
            </a:pPr>
            <a:r>
              <a:rPr lang="en-US" sz="900">
                <a:latin typeface="Segoe UI Semibold"/>
              </a:rPr>
              <a:t>Form Recognizer</a:t>
            </a:r>
          </a:p>
        </p:txBody>
      </p:sp>
      <p:sp>
        <p:nvSpPr>
          <p:cNvPr id="14" name="Rectangle 13">
            <a:extLst>
              <a:ext uri="{FF2B5EF4-FFF2-40B4-BE49-F238E27FC236}">
                <a16:creationId xmlns:a16="http://schemas.microsoft.com/office/drawing/2014/main" id="{25C0F619-A1DE-4695-8A9C-9CB5D15A98DB}"/>
              </a:ext>
            </a:extLst>
          </p:cNvPr>
          <p:cNvSpPr/>
          <p:nvPr/>
        </p:nvSpPr>
        <p:spPr>
          <a:xfrm>
            <a:off x="1807127" y="4409519"/>
            <a:ext cx="1359131" cy="230832"/>
          </a:xfrm>
          <a:prstGeom prst="rect">
            <a:avLst/>
          </a:prstGeom>
        </p:spPr>
        <p:txBody>
          <a:bodyPr wrap="square">
            <a:spAutoFit/>
          </a:bodyPr>
          <a:lstStyle/>
          <a:p>
            <a:pPr algn="ctr" defTabSz="685800">
              <a:spcAft>
                <a:spcPts val="225"/>
              </a:spcAft>
              <a:defRPr/>
            </a:pPr>
            <a:r>
              <a:rPr lang="en-US" sz="900" dirty="0">
                <a:solidFill>
                  <a:schemeClr val="accent1"/>
                </a:solidFill>
                <a:latin typeface="Segoe UI Semibold"/>
              </a:rPr>
              <a:t>Neural Text-to-Speech</a:t>
            </a:r>
          </a:p>
        </p:txBody>
      </p:sp>
      <p:sp>
        <p:nvSpPr>
          <p:cNvPr id="15" name="Rectangle 14">
            <a:extLst>
              <a:ext uri="{FF2B5EF4-FFF2-40B4-BE49-F238E27FC236}">
                <a16:creationId xmlns:a16="http://schemas.microsoft.com/office/drawing/2014/main" id="{B2768F5B-07C8-415E-BC13-53D3277BD8F3}"/>
              </a:ext>
            </a:extLst>
          </p:cNvPr>
          <p:cNvSpPr/>
          <p:nvPr/>
        </p:nvSpPr>
        <p:spPr>
          <a:xfrm>
            <a:off x="353132" y="2239043"/>
            <a:ext cx="1158790" cy="230832"/>
          </a:xfrm>
          <a:prstGeom prst="rect">
            <a:avLst/>
          </a:prstGeom>
        </p:spPr>
        <p:txBody>
          <a:bodyPr wrap="square">
            <a:spAutoFit/>
          </a:bodyPr>
          <a:lstStyle/>
          <a:p>
            <a:pPr algn="ctr" defTabSz="685800">
              <a:spcAft>
                <a:spcPts val="225"/>
              </a:spcAft>
              <a:defRPr/>
            </a:pPr>
            <a:r>
              <a:rPr lang="en-US" sz="900">
                <a:latin typeface="Segoe UI Semibold"/>
              </a:rPr>
              <a:t>Anomaly Detector  </a:t>
            </a:r>
          </a:p>
        </p:txBody>
      </p:sp>
      <p:sp>
        <p:nvSpPr>
          <p:cNvPr id="16" name="TextBox 15">
            <a:extLst>
              <a:ext uri="{FF2B5EF4-FFF2-40B4-BE49-F238E27FC236}">
                <a16:creationId xmlns:a16="http://schemas.microsoft.com/office/drawing/2014/main" id="{BEB7BCD2-5BD8-4282-BE66-13D5EDA1713C}"/>
              </a:ext>
            </a:extLst>
          </p:cNvPr>
          <p:cNvSpPr txBox="1"/>
          <p:nvPr/>
        </p:nvSpPr>
        <p:spPr>
          <a:xfrm>
            <a:off x="1270519" y="2037848"/>
            <a:ext cx="115879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Content Moderator</a:t>
            </a:r>
          </a:p>
        </p:txBody>
      </p:sp>
      <p:sp>
        <p:nvSpPr>
          <p:cNvPr id="17" name="TextBox 16">
            <a:extLst>
              <a:ext uri="{FF2B5EF4-FFF2-40B4-BE49-F238E27FC236}">
                <a16:creationId xmlns:a16="http://schemas.microsoft.com/office/drawing/2014/main" id="{8FC302F9-89F6-4174-A6D4-E2DF35E2F3AB}"/>
              </a:ext>
            </a:extLst>
          </p:cNvPr>
          <p:cNvSpPr txBox="1"/>
          <p:nvPr/>
        </p:nvSpPr>
        <p:spPr>
          <a:xfrm>
            <a:off x="2017052" y="3401846"/>
            <a:ext cx="1469645"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Custom speech</a:t>
            </a:r>
          </a:p>
        </p:txBody>
      </p:sp>
      <p:sp>
        <p:nvSpPr>
          <p:cNvPr id="18" name="TextBox 17">
            <a:extLst>
              <a:ext uri="{FF2B5EF4-FFF2-40B4-BE49-F238E27FC236}">
                <a16:creationId xmlns:a16="http://schemas.microsoft.com/office/drawing/2014/main" id="{9957E0FB-AF37-45E8-95EA-03BBBA017FE2}"/>
              </a:ext>
            </a:extLst>
          </p:cNvPr>
          <p:cNvSpPr txBox="1"/>
          <p:nvPr/>
        </p:nvSpPr>
        <p:spPr>
          <a:xfrm>
            <a:off x="2429309" y="3921776"/>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Speaker Recognition</a:t>
            </a:r>
          </a:p>
        </p:txBody>
      </p:sp>
      <p:sp>
        <p:nvSpPr>
          <p:cNvPr id="19" name="TextBox 18">
            <a:extLst>
              <a:ext uri="{FF2B5EF4-FFF2-40B4-BE49-F238E27FC236}">
                <a16:creationId xmlns:a16="http://schemas.microsoft.com/office/drawing/2014/main" id="{964920C9-00CD-4417-B58A-9697C64AAFC1}"/>
              </a:ext>
            </a:extLst>
          </p:cNvPr>
          <p:cNvSpPr txBox="1"/>
          <p:nvPr/>
        </p:nvSpPr>
        <p:spPr>
          <a:xfrm>
            <a:off x="234374" y="4186274"/>
            <a:ext cx="143321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tx1"/>
                </a:solidFill>
              </a:rPr>
              <a:t>Text-to-Speech</a:t>
            </a:r>
          </a:p>
        </p:txBody>
      </p:sp>
      <p:sp>
        <p:nvSpPr>
          <p:cNvPr id="20" name="TextBox 19">
            <a:extLst>
              <a:ext uri="{FF2B5EF4-FFF2-40B4-BE49-F238E27FC236}">
                <a16:creationId xmlns:a16="http://schemas.microsoft.com/office/drawing/2014/main" id="{D27CA36B-0778-4DB9-AB2B-91BC2A6B690C}"/>
              </a:ext>
            </a:extLst>
          </p:cNvPr>
          <p:cNvSpPr txBox="1"/>
          <p:nvPr/>
        </p:nvSpPr>
        <p:spPr>
          <a:xfrm>
            <a:off x="433091" y="3358862"/>
            <a:ext cx="14332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Conversation transcription capability </a:t>
            </a:r>
          </a:p>
        </p:txBody>
      </p:sp>
      <p:sp>
        <p:nvSpPr>
          <p:cNvPr id="21" name="TextBox 20">
            <a:extLst>
              <a:ext uri="{FF2B5EF4-FFF2-40B4-BE49-F238E27FC236}">
                <a16:creationId xmlns:a16="http://schemas.microsoft.com/office/drawing/2014/main" id="{79EA8B21-2E75-4813-ADFD-D432869F326E}"/>
              </a:ext>
            </a:extLst>
          </p:cNvPr>
          <p:cNvSpPr txBox="1"/>
          <p:nvPr/>
        </p:nvSpPr>
        <p:spPr>
          <a:xfrm>
            <a:off x="4679043" y="2105011"/>
            <a:ext cx="57706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Face</a:t>
            </a:r>
          </a:p>
        </p:txBody>
      </p:sp>
      <p:sp>
        <p:nvSpPr>
          <p:cNvPr id="22" name="Rectangle 21">
            <a:extLst>
              <a:ext uri="{FF2B5EF4-FFF2-40B4-BE49-F238E27FC236}">
                <a16:creationId xmlns:a16="http://schemas.microsoft.com/office/drawing/2014/main" id="{4A9B653F-1EF8-49DF-B619-E77FB5D53F08}"/>
              </a:ext>
            </a:extLst>
          </p:cNvPr>
          <p:cNvSpPr/>
          <p:nvPr/>
        </p:nvSpPr>
        <p:spPr>
          <a:xfrm>
            <a:off x="3132322" y="2428364"/>
            <a:ext cx="684455" cy="369332"/>
          </a:xfrm>
          <a:prstGeom prst="rect">
            <a:avLst/>
          </a:prstGeom>
        </p:spPr>
        <p:txBody>
          <a:bodyPr wrap="square">
            <a:spAutoFit/>
          </a:bodyPr>
          <a:lstStyle/>
          <a:p>
            <a:pPr algn="ctr" defTabSz="685800">
              <a:spcAft>
                <a:spcPts val="225"/>
              </a:spcAft>
              <a:defRPr/>
            </a:pPr>
            <a:r>
              <a:rPr lang="en-US" sz="900">
                <a:latin typeface="Segoe UI Semibold"/>
              </a:rPr>
              <a:t>Video Indexer</a:t>
            </a:r>
          </a:p>
        </p:txBody>
      </p:sp>
      <p:sp>
        <p:nvSpPr>
          <p:cNvPr id="23" name="TextBox 22">
            <a:extLst>
              <a:ext uri="{FF2B5EF4-FFF2-40B4-BE49-F238E27FC236}">
                <a16:creationId xmlns:a16="http://schemas.microsoft.com/office/drawing/2014/main" id="{9F9A2E21-CF45-40AF-AFA3-3133845874C0}"/>
              </a:ext>
            </a:extLst>
          </p:cNvPr>
          <p:cNvSpPr txBox="1"/>
          <p:nvPr/>
        </p:nvSpPr>
        <p:spPr>
          <a:xfrm>
            <a:off x="2989873" y="1973679"/>
            <a:ext cx="1009901"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Ink Recognizer</a:t>
            </a:r>
          </a:p>
        </p:txBody>
      </p:sp>
      <p:sp>
        <p:nvSpPr>
          <p:cNvPr id="24" name="Rectangle 23">
            <a:extLst>
              <a:ext uri="{FF2B5EF4-FFF2-40B4-BE49-F238E27FC236}">
                <a16:creationId xmlns:a16="http://schemas.microsoft.com/office/drawing/2014/main" id="{D29BBDD6-1A2F-4107-A361-5E3047C9E421}"/>
              </a:ext>
            </a:extLst>
          </p:cNvPr>
          <p:cNvSpPr/>
          <p:nvPr/>
        </p:nvSpPr>
        <p:spPr>
          <a:xfrm>
            <a:off x="4003653" y="1826873"/>
            <a:ext cx="820511" cy="369332"/>
          </a:xfrm>
          <a:prstGeom prst="rect">
            <a:avLst/>
          </a:prstGeom>
        </p:spPr>
        <p:txBody>
          <a:bodyPr wrap="square">
            <a:spAutoFit/>
          </a:bodyPr>
          <a:lstStyle/>
          <a:p>
            <a:pPr algn="ctr" defTabSz="685800">
              <a:spcAft>
                <a:spcPts val="225"/>
              </a:spcAft>
              <a:defRPr/>
            </a:pPr>
            <a:r>
              <a:rPr lang="en-US" sz="900" dirty="0">
                <a:latin typeface="Segoe UI Semibold"/>
              </a:rPr>
              <a:t>Computer Vision </a:t>
            </a:r>
          </a:p>
        </p:txBody>
      </p:sp>
      <p:sp>
        <p:nvSpPr>
          <p:cNvPr id="25" name="TextBox 24">
            <a:extLst>
              <a:ext uri="{FF2B5EF4-FFF2-40B4-BE49-F238E27FC236}">
                <a16:creationId xmlns:a16="http://schemas.microsoft.com/office/drawing/2014/main" id="{2A62C53B-95E7-486F-AB9E-560FD244F46D}"/>
              </a:ext>
            </a:extLst>
          </p:cNvPr>
          <p:cNvSpPr txBox="1"/>
          <p:nvPr/>
        </p:nvSpPr>
        <p:spPr>
          <a:xfrm>
            <a:off x="7524239" y="2035416"/>
            <a:ext cx="102092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Language Understanding</a:t>
            </a:r>
          </a:p>
        </p:txBody>
      </p:sp>
      <p:sp>
        <p:nvSpPr>
          <p:cNvPr id="26" name="Rectangle 25">
            <a:extLst>
              <a:ext uri="{FF2B5EF4-FFF2-40B4-BE49-F238E27FC236}">
                <a16:creationId xmlns:a16="http://schemas.microsoft.com/office/drawing/2014/main" id="{C1037A8E-03F8-4752-8066-C54A1ACCF262}"/>
              </a:ext>
            </a:extLst>
          </p:cNvPr>
          <p:cNvSpPr/>
          <p:nvPr/>
        </p:nvSpPr>
        <p:spPr>
          <a:xfrm>
            <a:off x="6087207" y="2227280"/>
            <a:ext cx="941635" cy="230832"/>
          </a:xfrm>
          <a:prstGeom prst="rect">
            <a:avLst/>
          </a:prstGeom>
        </p:spPr>
        <p:txBody>
          <a:bodyPr wrap="square">
            <a:spAutoFit/>
          </a:bodyPr>
          <a:lstStyle/>
          <a:p>
            <a:pPr algn="ctr" defTabSz="685800">
              <a:spcAft>
                <a:spcPts val="225"/>
              </a:spcAft>
              <a:defRPr/>
            </a:pPr>
            <a:r>
              <a:rPr lang="en-US" sz="900" err="1">
                <a:solidFill>
                  <a:schemeClr val="accent1"/>
                </a:solidFill>
                <a:latin typeface="Segoe UI Semibold"/>
              </a:rPr>
              <a:t>QnA</a:t>
            </a:r>
            <a:r>
              <a:rPr lang="en-US" sz="900">
                <a:solidFill>
                  <a:schemeClr val="accent1"/>
                </a:solidFill>
                <a:latin typeface="Segoe UI Semibold"/>
              </a:rPr>
              <a:t> Maker</a:t>
            </a:r>
          </a:p>
        </p:txBody>
      </p:sp>
      <p:sp>
        <p:nvSpPr>
          <p:cNvPr id="27" name="TextBox 26">
            <a:extLst>
              <a:ext uri="{FF2B5EF4-FFF2-40B4-BE49-F238E27FC236}">
                <a16:creationId xmlns:a16="http://schemas.microsoft.com/office/drawing/2014/main" id="{040C2CC1-9B79-4CB1-A404-7A57CBC4CA5F}"/>
              </a:ext>
            </a:extLst>
          </p:cNvPr>
          <p:cNvSpPr txBox="1"/>
          <p:nvPr/>
        </p:nvSpPr>
        <p:spPr>
          <a:xfrm>
            <a:off x="6504002" y="1336592"/>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Text Analytics</a:t>
            </a:r>
          </a:p>
        </p:txBody>
      </p:sp>
      <p:sp>
        <p:nvSpPr>
          <p:cNvPr id="28" name="Rectangle 27">
            <a:extLst>
              <a:ext uri="{FF2B5EF4-FFF2-40B4-BE49-F238E27FC236}">
                <a16:creationId xmlns:a16="http://schemas.microsoft.com/office/drawing/2014/main" id="{60B2C1DF-0ABA-48C1-AE00-C15EDA732CBC}"/>
              </a:ext>
            </a:extLst>
          </p:cNvPr>
          <p:cNvSpPr/>
          <p:nvPr/>
        </p:nvSpPr>
        <p:spPr>
          <a:xfrm>
            <a:off x="5806187" y="1602059"/>
            <a:ext cx="941572" cy="369332"/>
          </a:xfrm>
          <a:prstGeom prst="rect">
            <a:avLst/>
          </a:prstGeom>
        </p:spPr>
        <p:txBody>
          <a:bodyPr wrap="square">
            <a:spAutoFit/>
          </a:bodyPr>
          <a:lstStyle/>
          <a:p>
            <a:pPr algn="ctr" defTabSz="685800">
              <a:spcAft>
                <a:spcPts val="225"/>
              </a:spcAft>
              <a:defRPr/>
            </a:pPr>
            <a:r>
              <a:rPr lang="en-US" sz="900">
                <a:latin typeface="Segoe UI Semibold"/>
              </a:rPr>
              <a:t>Translator Text</a:t>
            </a:r>
          </a:p>
        </p:txBody>
      </p:sp>
      <p:sp>
        <p:nvSpPr>
          <p:cNvPr id="29" name="TextBox 28">
            <a:extLst>
              <a:ext uri="{FF2B5EF4-FFF2-40B4-BE49-F238E27FC236}">
                <a16:creationId xmlns:a16="http://schemas.microsoft.com/office/drawing/2014/main" id="{B6DD177A-3442-4BE2-ABA5-1AB9E05102AA}"/>
              </a:ext>
            </a:extLst>
          </p:cNvPr>
          <p:cNvSpPr txBox="1"/>
          <p:nvPr/>
        </p:nvSpPr>
        <p:spPr>
          <a:xfrm>
            <a:off x="5081577" y="4097174"/>
            <a:ext cx="8042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Web Search</a:t>
            </a:r>
          </a:p>
        </p:txBody>
      </p:sp>
      <p:sp>
        <p:nvSpPr>
          <p:cNvPr id="30" name="TextBox 29">
            <a:extLst>
              <a:ext uri="{FF2B5EF4-FFF2-40B4-BE49-F238E27FC236}">
                <a16:creationId xmlns:a16="http://schemas.microsoft.com/office/drawing/2014/main" id="{70C82B2F-DAA4-4066-B2F5-936671F78645}"/>
              </a:ext>
            </a:extLst>
          </p:cNvPr>
          <p:cNvSpPr txBox="1"/>
          <p:nvPr/>
        </p:nvSpPr>
        <p:spPr>
          <a:xfrm>
            <a:off x="5171718" y="3498810"/>
            <a:ext cx="929882"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Bing Custom Search</a:t>
            </a:r>
          </a:p>
        </p:txBody>
      </p:sp>
      <p:sp>
        <p:nvSpPr>
          <p:cNvPr id="31" name="TextBox 30">
            <a:extLst>
              <a:ext uri="{FF2B5EF4-FFF2-40B4-BE49-F238E27FC236}">
                <a16:creationId xmlns:a16="http://schemas.microsoft.com/office/drawing/2014/main" id="{0798DF38-95B4-491E-B62D-FC5FA490FDA6}"/>
              </a:ext>
            </a:extLst>
          </p:cNvPr>
          <p:cNvSpPr txBox="1"/>
          <p:nvPr/>
        </p:nvSpPr>
        <p:spPr>
          <a:xfrm>
            <a:off x="5906041" y="3539570"/>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a:t>
            </a:r>
            <a:br>
              <a:rPr lang="en-US" sz="900">
                <a:solidFill>
                  <a:schemeClr val="tx1"/>
                </a:solidFill>
              </a:rPr>
            </a:br>
            <a:r>
              <a:rPr lang="en-US" sz="900">
                <a:solidFill>
                  <a:schemeClr val="tx1"/>
                </a:solidFill>
              </a:rPr>
              <a:t>Video Search</a:t>
            </a:r>
          </a:p>
        </p:txBody>
      </p:sp>
      <p:sp>
        <p:nvSpPr>
          <p:cNvPr id="32" name="TextBox 31">
            <a:extLst>
              <a:ext uri="{FF2B5EF4-FFF2-40B4-BE49-F238E27FC236}">
                <a16:creationId xmlns:a16="http://schemas.microsoft.com/office/drawing/2014/main" id="{E83CAADE-F9B0-44B4-8C81-0EA263BE154B}"/>
              </a:ext>
            </a:extLst>
          </p:cNvPr>
          <p:cNvSpPr txBox="1"/>
          <p:nvPr/>
        </p:nvSpPr>
        <p:spPr>
          <a:xfrm>
            <a:off x="5669042" y="4305644"/>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Image Search</a:t>
            </a:r>
          </a:p>
        </p:txBody>
      </p:sp>
      <p:sp>
        <p:nvSpPr>
          <p:cNvPr id="33" name="TextBox 32">
            <a:extLst>
              <a:ext uri="{FF2B5EF4-FFF2-40B4-BE49-F238E27FC236}">
                <a16:creationId xmlns:a16="http://schemas.microsoft.com/office/drawing/2014/main" id="{7E7F0EE1-BED2-444E-8F9B-019E76258982}"/>
              </a:ext>
            </a:extLst>
          </p:cNvPr>
          <p:cNvSpPr txBox="1"/>
          <p:nvPr/>
        </p:nvSpPr>
        <p:spPr>
          <a:xfrm>
            <a:off x="7323745" y="3750185"/>
            <a:ext cx="1640146"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Local Business Search</a:t>
            </a:r>
          </a:p>
        </p:txBody>
      </p:sp>
      <p:sp>
        <p:nvSpPr>
          <p:cNvPr id="34" name="TextBox 33">
            <a:extLst>
              <a:ext uri="{FF2B5EF4-FFF2-40B4-BE49-F238E27FC236}">
                <a16:creationId xmlns:a16="http://schemas.microsoft.com/office/drawing/2014/main" id="{8F83363F-B334-4822-AE45-6920CD8EA776}"/>
              </a:ext>
            </a:extLst>
          </p:cNvPr>
          <p:cNvSpPr txBox="1"/>
          <p:nvPr/>
        </p:nvSpPr>
        <p:spPr>
          <a:xfrm>
            <a:off x="6354034" y="4541487"/>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Visual Search</a:t>
            </a:r>
          </a:p>
        </p:txBody>
      </p:sp>
      <p:sp>
        <p:nvSpPr>
          <p:cNvPr id="35" name="TextBox 34">
            <a:extLst>
              <a:ext uri="{FF2B5EF4-FFF2-40B4-BE49-F238E27FC236}">
                <a16:creationId xmlns:a16="http://schemas.microsoft.com/office/drawing/2014/main" id="{E3A14801-AAAB-4B01-8261-876784291962}"/>
              </a:ext>
            </a:extLst>
          </p:cNvPr>
          <p:cNvSpPr txBox="1"/>
          <p:nvPr/>
        </p:nvSpPr>
        <p:spPr>
          <a:xfrm>
            <a:off x="6785429" y="3511866"/>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Entity Search</a:t>
            </a:r>
          </a:p>
        </p:txBody>
      </p:sp>
      <p:sp>
        <p:nvSpPr>
          <p:cNvPr id="36" name="TextBox 35">
            <a:extLst>
              <a:ext uri="{FF2B5EF4-FFF2-40B4-BE49-F238E27FC236}">
                <a16:creationId xmlns:a16="http://schemas.microsoft.com/office/drawing/2014/main" id="{8CA057EE-7E06-4A18-ADEE-A8CF3897F00A}"/>
              </a:ext>
            </a:extLst>
          </p:cNvPr>
          <p:cNvSpPr txBox="1"/>
          <p:nvPr/>
        </p:nvSpPr>
        <p:spPr>
          <a:xfrm>
            <a:off x="4454867" y="3778436"/>
            <a:ext cx="99551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News Search</a:t>
            </a:r>
          </a:p>
        </p:txBody>
      </p:sp>
      <p:sp>
        <p:nvSpPr>
          <p:cNvPr id="37" name="TextBox 36">
            <a:extLst>
              <a:ext uri="{FF2B5EF4-FFF2-40B4-BE49-F238E27FC236}">
                <a16:creationId xmlns:a16="http://schemas.microsoft.com/office/drawing/2014/main" id="{8F864C35-87EC-4518-AC46-1AB6B2FEE688}"/>
              </a:ext>
            </a:extLst>
          </p:cNvPr>
          <p:cNvSpPr txBox="1"/>
          <p:nvPr/>
        </p:nvSpPr>
        <p:spPr>
          <a:xfrm>
            <a:off x="6926591" y="4290149"/>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Autosuggest</a:t>
            </a:r>
          </a:p>
        </p:txBody>
      </p:sp>
      <p:sp>
        <p:nvSpPr>
          <p:cNvPr id="38" name="TextBox 37">
            <a:extLst>
              <a:ext uri="{FF2B5EF4-FFF2-40B4-BE49-F238E27FC236}">
                <a16:creationId xmlns:a16="http://schemas.microsoft.com/office/drawing/2014/main" id="{77F8278F-29D5-47C6-86B9-5376D7B6672F}"/>
              </a:ext>
            </a:extLst>
          </p:cNvPr>
          <p:cNvSpPr txBox="1"/>
          <p:nvPr/>
        </p:nvSpPr>
        <p:spPr>
          <a:xfrm>
            <a:off x="7424246" y="1569515"/>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Immersive Reader</a:t>
            </a:r>
          </a:p>
        </p:txBody>
      </p:sp>
      <p:sp>
        <p:nvSpPr>
          <p:cNvPr id="39" name="TextBox 38">
            <a:extLst>
              <a:ext uri="{FF2B5EF4-FFF2-40B4-BE49-F238E27FC236}">
                <a16:creationId xmlns:a16="http://schemas.microsoft.com/office/drawing/2014/main" id="{4E04DF18-D1BF-49C4-9F14-F111EB972711}"/>
              </a:ext>
            </a:extLst>
          </p:cNvPr>
          <p:cNvSpPr txBox="1"/>
          <p:nvPr/>
        </p:nvSpPr>
        <p:spPr>
          <a:xfrm>
            <a:off x="7254295" y="4093663"/>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Spell Check</a:t>
            </a:r>
          </a:p>
        </p:txBody>
      </p:sp>
      <p:sp>
        <p:nvSpPr>
          <p:cNvPr id="41" name="Text Placeholder 5">
            <a:extLst>
              <a:ext uri="{FF2B5EF4-FFF2-40B4-BE49-F238E27FC236}">
                <a16:creationId xmlns:a16="http://schemas.microsoft.com/office/drawing/2014/main" id="{E786EEA8-6E8B-4660-B364-1BDCB8167131}"/>
              </a:ext>
            </a:extLst>
          </p:cNvPr>
          <p:cNvSpPr txBox="1">
            <a:spLocks/>
          </p:cNvSpPr>
          <p:nvPr/>
        </p:nvSpPr>
        <p:spPr>
          <a:xfrm>
            <a:off x="-1" y="958455"/>
            <a:ext cx="9144001" cy="307777"/>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Azure Cognitive Services: The most comprehensive pre-trained AI + container support</a:t>
            </a:r>
          </a:p>
        </p:txBody>
      </p:sp>
    </p:spTree>
    <p:extLst>
      <p:ext uri="{BB962C8B-B14F-4D97-AF65-F5344CB8AC3E}">
        <p14:creationId xmlns:p14="http://schemas.microsoft.com/office/powerpoint/2010/main" val="335452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Applied AI in SQL</a:t>
            </a:r>
            <a:br>
              <a:rPr lang="en-US" dirty="0"/>
            </a:br>
            <a:endParaRPr lang="en-US" b="1" dirty="0">
              <a:solidFill>
                <a:srgbClr val="C00000"/>
              </a:solidFill>
            </a:endParaRPr>
          </a:p>
        </p:txBody>
      </p:sp>
    </p:spTree>
    <p:extLst>
      <p:ext uri="{BB962C8B-B14F-4D97-AF65-F5344CB8AC3E}">
        <p14:creationId xmlns:p14="http://schemas.microsoft.com/office/powerpoint/2010/main" val="2951172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Machine Learning</a:t>
            </a:r>
          </a:p>
        </p:txBody>
      </p:sp>
    </p:spTree>
    <p:extLst>
      <p:ext uri="{BB962C8B-B14F-4D97-AF65-F5344CB8AC3E}">
        <p14:creationId xmlns:p14="http://schemas.microsoft.com/office/powerpoint/2010/main" val="2066322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Machine Learning</a:t>
            </a:r>
          </a:p>
        </p:txBody>
      </p:sp>
    </p:spTree>
    <p:extLst>
      <p:ext uri="{BB962C8B-B14F-4D97-AF65-F5344CB8AC3E}">
        <p14:creationId xmlns:p14="http://schemas.microsoft.com/office/powerpoint/2010/main" val="2883583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ML, AI and Deep Learning</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pic>
        <p:nvPicPr>
          <p:cNvPr id="15" name="Picture 14">
            <a:extLst>
              <a:ext uri="{FF2B5EF4-FFF2-40B4-BE49-F238E27FC236}">
                <a16:creationId xmlns:a16="http://schemas.microsoft.com/office/drawing/2014/main" id="{F1480B87-F5D9-4004-AEC5-DF058F4212C4}"/>
              </a:ext>
            </a:extLst>
          </p:cNvPr>
          <p:cNvPicPr>
            <a:picLocks noChangeAspect="1"/>
          </p:cNvPicPr>
          <p:nvPr/>
        </p:nvPicPr>
        <p:blipFill>
          <a:blip r:embed="rId3"/>
          <a:stretch>
            <a:fillRect/>
          </a:stretch>
        </p:blipFill>
        <p:spPr>
          <a:xfrm>
            <a:off x="556652" y="4597076"/>
            <a:ext cx="2250718" cy="632027"/>
          </a:xfrm>
          <a:prstGeom prst="rect">
            <a:avLst/>
          </a:prstGeom>
        </p:spPr>
      </p:pic>
    </p:spTree>
    <p:extLst>
      <p:ext uri="{BB962C8B-B14F-4D97-AF65-F5344CB8AC3E}">
        <p14:creationId xmlns:p14="http://schemas.microsoft.com/office/powerpoint/2010/main" val="179850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Machine Learning in SQL</a:t>
            </a:r>
            <a:endParaRPr lang="en-US" b="1" dirty="0">
              <a:solidFill>
                <a:srgbClr val="C00000"/>
              </a:solidFill>
            </a:endParaRPr>
          </a:p>
        </p:txBody>
      </p:sp>
    </p:spTree>
    <p:extLst>
      <p:ext uri="{BB962C8B-B14F-4D97-AF65-F5344CB8AC3E}">
        <p14:creationId xmlns:p14="http://schemas.microsoft.com/office/powerpoint/2010/main" val="35976079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Deep Learning</a:t>
            </a:r>
          </a:p>
        </p:txBody>
      </p:sp>
    </p:spTree>
    <p:extLst>
      <p:ext uri="{BB962C8B-B14F-4D97-AF65-F5344CB8AC3E}">
        <p14:creationId xmlns:p14="http://schemas.microsoft.com/office/powerpoint/2010/main" val="1893440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Deep Learning</a:t>
            </a:r>
          </a:p>
        </p:txBody>
      </p:sp>
    </p:spTree>
    <p:extLst>
      <p:ext uri="{BB962C8B-B14F-4D97-AF65-F5344CB8AC3E}">
        <p14:creationId xmlns:p14="http://schemas.microsoft.com/office/powerpoint/2010/main" val="627943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661993"/>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  Derivative of </a:t>
                </a: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r>
                      <a:rPr lang="en-US" i="1" smtClean="0">
                        <a:latin typeface="Cambria Math" panose="02040503050406030204" pitchFamily="18" charset="0"/>
                      </a:rPr>
                      <m:t>)</m:t>
                    </m:r>
                  </m:oMath>
                </a14:m>
                <a:endParaRPr lang="en-US" dirty="0">
                  <a:latin typeface="Cambria Math" panose="02040503050406030204" pitchFamily="18" charset="0"/>
                </a:endParaRPr>
              </a:p>
            </p:txBody>
          </p:sp>
        </mc:Choice>
        <mc:Fallback>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661993"/>
              </a:xfrm>
              <a:prstGeom prst="rect">
                <a:avLst/>
              </a:prstGeom>
              <a:blipFill>
                <a:blip r:embed="rId8"/>
                <a:stretch>
                  <a:fillRect l="-3980" t="-12868" r="-3317" b="-7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4126554" cy="34640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203089" y="3220514"/>
            <a:ext cx="3300646" cy="888076"/>
            <a:chOff x="5203089" y="3220514"/>
            <a:chExt cx="3300646"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203089" y="3516350"/>
              <a:ext cx="3300646" cy="553998"/>
            </a:xfrm>
            <a:prstGeom prst="rect">
              <a:avLst/>
            </a:prstGeom>
            <a:noFill/>
          </p:spPr>
          <p:txBody>
            <a:bodyPr wrap="squar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old_weights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203090" y="3538623"/>
              <a:ext cx="3293612"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 presetClass="entr" presetSubtype="0" fill="hold" grpId="2"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3" nodeType="click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 presetClass="entr" presetSubtype="0" fill="hold" grpId="2" nodeType="with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3" nodeType="click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Not-so-deep Learning with Neural Networks</a:t>
            </a:r>
            <a:br>
              <a:rPr lang="en-US" dirty="0"/>
            </a:br>
            <a:br>
              <a:rPr lang="en-US" dirty="0"/>
            </a:br>
            <a:r>
              <a:rPr lang="en-US" b="1" dirty="0">
                <a:solidFill>
                  <a:srgbClr val="C00000"/>
                </a:solidFill>
              </a:rPr>
              <a:t>aka.ms/</a:t>
            </a:r>
            <a:r>
              <a:rPr lang="en-US" b="1" dirty="0" err="1">
                <a:solidFill>
                  <a:srgbClr val="C00000"/>
                </a:solidFill>
              </a:rPr>
              <a:t>nndemo</a:t>
            </a:r>
            <a:endParaRPr lang="en-US" b="1" dirty="0">
              <a:solidFill>
                <a:srgbClr val="C00000"/>
              </a:solidFill>
            </a:endParaRPr>
          </a:p>
        </p:txBody>
      </p:sp>
    </p:spTree>
    <p:extLst>
      <p:ext uri="{BB962C8B-B14F-4D97-AF65-F5344CB8AC3E}">
        <p14:creationId xmlns:p14="http://schemas.microsoft.com/office/powerpoint/2010/main" val="3703185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22948" y="2571750"/>
            <a:ext cx="4046985" cy="1567656"/>
          </a:xfrm>
        </p:spPr>
        <p:txBody>
          <a:bodyPr/>
          <a:lstStyle/>
          <a:p>
            <a:r>
              <a:rPr lang="en-US" dirty="0"/>
              <a:t>Platforms and Tools</a:t>
            </a:r>
          </a:p>
        </p:txBody>
      </p:sp>
    </p:spTree>
    <p:extLst>
      <p:ext uri="{BB962C8B-B14F-4D97-AF65-F5344CB8AC3E}">
        <p14:creationId xmlns:p14="http://schemas.microsoft.com/office/powerpoint/2010/main" val="2703776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&amp; Extensibility Framework</a:t>
            </a:r>
          </a:p>
        </p:txBody>
      </p:sp>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
        <p:nvSpPr>
          <p:cNvPr id="8" name="Rectangle 7">
            <a:extLst>
              <a:ext uri="{FF2B5EF4-FFF2-40B4-BE49-F238E27FC236}">
                <a16:creationId xmlns:a16="http://schemas.microsoft.com/office/drawing/2014/main" id="{B970FE90-F7EB-4F4B-9C72-DCC7BFF28BFC}"/>
              </a:ext>
            </a:extLst>
          </p:cNvPr>
          <p:cNvSpPr/>
          <p:nvPr/>
        </p:nvSpPr>
        <p:spPr>
          <a:xfrm>
            <a:off x="4458516" y="700537"/>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4980113" y="2630752"/>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5096176" y="2833243"/>
            <a:ext cx="6161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6861085" y="2814083"/>
            <a:ext cx="840463" cy="346249"/>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7805169" y="1482958"/>
            <a:ext cx="9456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6325079" y="3310503"/>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7288605" y="3853339"/>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5258037" y="743785"/>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6017395" y="2300536"/>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defRPr/>
            </a:pPr>
            <a:r>
              <a:rPr lang="en-US" sz="750" b="1" dirty="0">
                <a:solidFill>
                  <a:srgbClr val="50E6FF"/>
                </a:solidFill>
                <a:latin typeface="Segoe UI"/>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4709100" y="2080596"/>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6745309" y="2773672"/>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6803303" y="3711292"/>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6617737" y="4218867"/>
            <a:ext cx="840463"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5824352" y="1387893"/>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7885272" y="1661339"/>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8062944" y="1688539"/>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8150953" y="2238587"/>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8150953" y="2664888"/>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2"/>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2"/>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8558842" y="4218867"/>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7503740" y="4571382"/>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887941" y="4563315"/>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019" y="3366243"/>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Resources</a:t>
            </a:r>
          </a:p>
        </p:txBody>
      </p:sp>
    </p:spTree>
    <p:extLst>
      <p:ext uri="{BB962C8B-B14F-4D97-AF65-F5344CB8AC3E}">
        <p14:creationId xmlns:p14="http://schemas.microsoft.com/office/powerpoint/2010/main" val="2564211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34AD-426D-4D21-89AA-C1496110B1E1}"/>
              </a:ext>
            </a:extLst>
          </p:cNvPr>
          <p:cNvSpPr txBox="1"/>
          <p:nvPr/>
        </p:nvSpPr>
        <p:spPr>
          <a:xfrm>
            <a:off x="801715" y="1548972"/>
            <a:ext cx="6958361" cy="2308324"/>
          </a:xfrm>
          <a:prstGeom prst="rect">
            <a:avLst/>
          </a:prstGeom>
          <a:noFill/>
        </p:spPr>
        <p:txBody>
          <a:bodyPr wrap="square" rtlCol="0">
            <a:spAutoFit/>
          </a:bodyPr>
          <a:lstStyle/>
          <a:p>
            <a:r>
              <a:rPr lang="en-US" dirty="0"/>
              <a:t>Data Science – </a:t>
            </a:r>
          </a:p>
          <a:p>
            <a:r>
              <a:rPr lang="en-US" dirty="0"/>
              <a:t>Team Data Science Process – </a:t>
            </a:r>
          </a:p>
          <a:p>
            <a:r>
              <a:rPr lang="en-US" dirty="0"/>
              <a:t>Artificial Intelligence – </a:t>
            </a:r>
          </a:p>
          <a:p>
            <a:r>
              <a:rPr lang="en-US" dirty="0"/>
              <a:t>Machine Learning – </a:t>
            </a:r>
          </a:p>
          <a:p>
            <a:r>
              <a:rPr lang="en-US" dirty="0"/>
              <a:t>Neural Network – </a:t>
            </a:r>
          </a:p>
          <a:p>
            <a:r>
              <a:rPr lang="en-US" dirty="0"/>
              <a:t>Deep Neural Network –</a:t>
            </a:r>
          </a:p>
          <a:p>
            <a:r>
              <a:rPr lang="en-US" dirty="0"/>
              <a:t>Azure and SQL Server can help!</a:t>
            </a:r>
          </a:p>
          <a:p>
            <a:endParaRPr lang="en-US" dirty="0"/>
          </a:p>
        </p:txBody>
      </p:sp>
      <p:sp>
        <p:nvSpPr>
          <p:cNvPr id="5" name="TextBox 4">
            <a:extLst>
              <a:ext uri="{FF2B5EF4-FFF2-40B4-BE49-F238E27FC236}">
                <a16:creationId xmlns:a16="http://schemas.microsoft.com/office/drawing/2014/main" id="{BCA5EE7D-796B-433C-AFFC-F1FD049FEE0F}"/>
              </a:ext>
            </a:extLst>
          </p:cNvPr>
          <p:cNvSpPr txBox="1"/>
          <p:nvPr/>
        </p:nvSpPr>
        <p:spPr>
          <a:xfrm>
            <a:off x="801715" y="1548972"/>
            <a:ext cx="6958361" cy="2308324"/>
          </a:xfrm>
          <a:prstGeom prst="rect">
            <a:avLst/>
          </a:prstGeom>
          <a:noFill/>
        </p:spPr>
        <p:txBody>
          <a:bodyPr wrap="square" rtlCol="0">
            <a:spAutoFit/>
          </a:bodyPr>
          <a:lstStyle/>
          <a:p>
            <a:r>
              <a:rPr lang="en-US" dirty="0"/>
              <a:t>Data Science – analysis of data using scientific processes</a:t>
            </a:r>
          </a:p>
          <a:p>
            <a:r>
              <a:rPr lang="en-US" dirty="0"/>
              <a:t>Team Data Science Process – recommended data science lifecycle</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 Neural Network with multiple hidden layers</a:t>
            </a:r>
          </a:p>
          <a:p>
            <a:r>
              <a:rPr lang="en-US" dirty="0"/>
              <a:t>Azure and SQL Server can help!</a:t>
            </a:r>
          </a:p>
          <a:p>
            <a:endParaRPr lang="en-US" dirty="0"/>
          </a:p>
        </p:txBody>
      </p:sp>
      <p:sp>
        <p:nvSpPr>
          <p:cNvPr id="3" name="Explosion: 14 Points 2">
            <a:extLst>
              <a:ext uri="{FF2B5EF4-FFF2-40B4-BE49-F238E27FC236}">
                <a16:creationId xmlns:a16="http://schemas.microsoft.com/office/drawing/2014/main" id="{67A050BF-832A-4BEC-95BF-0D9FAACCAEC6}"/>
              </a:ext>
            </a:extLst>
          </p:cNvPr>
          <p:cNvSpPr/>
          <p:nvPr/>
        </p:nvSpPr>
        <p:spPr>
          <a:xfrm>
            <a:off x="723754" y="34043"/>
            <a:ext cx="3286772" cy="15149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POP QUIZ</a:t>
            </a:r>
          </a:p>
        </p:txBody>
      </p:sp>
    </p:spTree>
    <p:extLst>
      <p:ext uri="{BB962C8B-B14F-4D97-AF65-F5344CB8AC3E}">
        <p14:creationId xmlns:p14="http://schemas.microsoft.com/office/powerpoint/2010/main" val="13462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a:solidFill>
                  <a:schemeClr val="accent1"/>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t>SQL Server Workshops </a:t>
            </a:r>
            <a:endParaRPr lang="en-US" sz="1800" dirty="0">
              <a:hlinkClick r:id="" action="ppaction://noaction"/>
            </a:endParaRPr>
          </a:p>
          <a:p>
            <a:pPr marL="0" indent="0">
              <a:buNone/>
            </a:pPr>
            <a:r>
              <a:rPr lang="en-US" sz="1800" dirty="0">
                <a:hlinkClick r:id="rId2"/>
              </a:rPr>
              <a:t>https://aka.ms/sqlworkshops</a:t>
            </a:r>
            <a:r>
              <a:rPr lang="en-US" sz="1800" dirty="0"/>
              <a:t> </a:t>
            </a:r>
            <a:endParaRPr lang="en-US" sz="1800" i="1" dirty="0"/>
          </a:p>
          <a:p>
            <a:pPr marL="0" indent="0">
              <a:buNone/>
            </a:pPr>
            <a:r>
              <a:rPr lang="en-US" sz="1800" i="1" dirty="0"/>
              <a:t>(look for SQL Server Machine Learning)</a:t>
            </a:r>
          </a:p>
          <a:p>
            <a:pPr marL="0" indent="0">
              <a:buNone/>
            </a:pPr>
            <a:endParaRPr lang="en-US" sz="1800" i="1" dirty="0"/>
          </a:p>
          <a:p>
            <a:pPr marL="0" indent="0">
              <a:buNone/>
            </a:pPr>
            <a:r>
              <a:rPr lang="en-US" sz="1800" dirty="0"/>
              <a:t>Other sessions and code from me</a:t>
            </a:r>
          </a:p>
          <a:p>
            <a:pPr marL="0" indent="0">
              <a:buNone/>
            </a:pPr>
            <a:r>
              <a:rPr lang="en-US" sz="1800" dirty="0">
                <a:hlinkClick r:id="rId3"/>
              </a:rPr>
              <a:t>https://aka.ms/annalytics</a:t>
            </a:r>
            <a:r>
              <a:rPr lang="en-US" sz="1800" dirty="0"/>
              <a:t> </a:t>
            </a:r>
          </a:p>
        </p:txBody>
      </p:sp>
    </p:spTree>
    <p:extLst>
      <p:ext uri="{BB962C8B-B14F-4D97-AF65-F5344CB8AC3E}">
        <p14:creationId xmlns:p14="http://schemas.microsoft.com/office/powerpoint/2010/main" val="382792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descr="A person smiling for the camera&#10;&#10;Description automatically generated">
            <a:extLst>
              <a:ext uri="{FF2B5EF4-FFF2-40B4-BE49-F238E27FC236}">
                <a16:creationId xmlns:a16="http://schemas.microsoft.com/office/drawing/2014/main" id="{3A38FBF5-A76F-46B5-AC7A-FD10C6190E1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60" t="4314" r="-6910" b="21717"/>
          <a:stretch/>
        </p:blipFill>
        <p:spPr>
          <a:xfrm>
            <a:off x="350838" y="385763"/>
            <a:ext cx="1443037" cy="1443037"/>
          </a:xfrm>
          <a:solidFill>
            <a:schemeClr val="accent4"/>
          </a:solid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Anna Hoffman</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Data &amp; Applied Scientist</a:t>
            </a:r>
            <a:br>
              <a:rPr lang="en-US" dirty="0"/>
            </a:br>
            <a:r>
              <a:rPr lang="en-US" dirty="0"/>
              <a:t>Azure SQL Product Group</a:t>
            </a:r>
          </a:p>
          <a:p>
            <a:r>
              <a:rPr lang="en-US" dirty="0"/>
              <a:t>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718103" y="3821610"/>
            <a:ext cx="3651410" cy="1068958"/>
          </a:xfrm>
        </p:spPr>
        <p:txBody>
          <a:bodyPr/>
          <a:lstStyle/>
          <a:p>
            <a:r>
              <a:rPr lang="en-US" dirty="0"/>
              <a:t>/amthomas46</a:t>
            </a:r>
          </a:p>
          <a:p>
            <a:r>
              <a:rPr lang="en-US" dirty="0"/>
              <a:t>@AnalyticAnna</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249774"/>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856362"/>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CF4B38A-A63B-43FA-B7FC-3E822D11441A}"/>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938FEFF6-D668-47B9-9437-6D82DCE9EB0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58037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Data Science</a:t>
            </a:r>
          </a:p>
        </p:txBody>
      </p:sp>
    </p:spTree>
    <p:extLst>
      <p:ext uri="{BB962C8B-B14F-4D97-AF65-F5344CB8AC3E}">
        <p14:creationId xmlns:p14="http://schemas.microsoft.com/office/powerpoint/2010/main" val="7700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Data Science</a:t>
            </a:r>
          </a:p>
        </p:txBody>
      </p:sp>
    </p:spTree>
    <p:extLst>
      <p:ext uri="{BB962C8B-B14F-4D97-AF65-F5344CB8AC3E}">
        <p14:creationId xmlns:p14="http://schemas.microsoft.com/office/powerpoint/2010/main" val="338078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Artificial Intelligence</a:t>
            </a:r>
          </a:p>
        </p:txBody>
      </p:sp>
    </p:spTree>
    <p:extLst>
      <p:ext uri="{BB962C8B-B14F-4D97-AF65-F5344CB8AC3E}">
        <p14:creationId xmlns:p14="http://schemas.microsoft.com/office/powerpoint/2010/main" val="2291622433"/>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6036</TotalTime>
  <Words>5459</Words>
  <Application>Microsoft Office PowerPoint</Application>
  <PresentationFormat>On-screen Show (16:9)</PresentationFormat>
  <Paragraphs>704</Paragraphs>
  <Slides>43</Slides>
  <Notes>20</Notes>
  <HiddenSlides>9</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43</vt:i4>
      </vt:variant>
    </vt:vector>
  </HeadingPairs>
  <TitlesOfParts>
    <vt:vector size="59" baseType="lpstr">
      <vt:lpstr>Arial</vt:lpstr>
      <vt:lpstr>Calibri</vt:lpstr>
      <vt:lpstr>Calibri Light</vt:lpstr>
      <vt:lpstr>Cambria Math</vt:lpstr>
      <vt:lpstr>Gill Sans</vt:lpstr>
      <vt:lpstr>Open Sans</vt:lpstr>
      <vt:lpstr>Segoe UI</vt:lpstr>
      <vt:lpstr>Segoe UI Light</vt:lpstr>
      <vt:lpstr>Segoe UI Semibold</vt:lpstr>
      <vt:lpstr>Segoe UI Semilight</vt:lpstr>
      <vt:lpstr>Wingdings</vt:lpstr>
      <vt:lpstr>PASS 2013_SpeakerTemplate_16x9</vt:lpstr>
      <vt:lpstr>1_PASS 2013_SpeakerTemplate_16x9</vt:lpstr>
      <vt:lpstr>Office Theme</vt:lpstr>
      <vt:lpstr>2_Build 2019 Black</vt:lpstr>
      <vt:lpstr>2_5-50203_Microsoft_Ignite_Template</vt:lpstr>
      <vt:lpstr>PowerPoint Presentation</vt:lpstr>
      <vt:lpstr>A Behind the Scenes Look at ML, AI and Deep Learning</vt:lpstr>
      <vt:lpstr>PASS Summit Learning Pathway: AI for Everyone</vt:lpstr>
      <vt:lpstr>Agenda</vt:lpstr>
      <vt:lpstr>Data Science</vt:lpstr>
      <vt:lpstr>Data Science</vt:lpstr>
      <vt:lpstr>Data Science Described</vt:lpstr>
      <vt:lpstr>Progression</vt:lpstr>
      <vt:lpstr>Artificial Intelligence</vt:lpstr>
      <vt:lpstr>Artificial Intelligence</vt:lpstr>
      <vt:lpstr>Artificial Intelligence</vt:lpstr>
      <vt:lpstr>Artificial Intelligence Uses and Implementation Families</vt:lpstr>
      <vt:lpstr>Demo  Applied AI in SQL </vt:lpstr>
      <vt:lpstr>Artificial Intelligence Uses and Implementation Families</vt:lpstr>
      <vt:lpstr>Machine Learning</vt:lpstr>
      <vt:lpstr>Machine Learning</vt:lpstr>
      <vt:lpstr>Machine Learning</vt:lpstr>
      <vt:lpstr>Machine Learning Simplified</vt:lpstr>
      <vt:lpstr>Machine Learning Uses and Algorithm Families</vt:lpstr>
      <vt:lpstr>Languages and Libraries</vt:lpstr>
      <vt:lpstr>Example Code</vt:lpstr>
      <vt:lpstr>Demo  Machine Learning in SQL</vt:lpstr>
      <vt:lpstr>Deep Learning</vt:lpstr>
      <vt:lpstr>Deep Learning</vt:lpstr>
      <vt:lpstr>Complex Predictions and Classifications</vt:lpstr>
      <vt:lpstr>Understanding Deep Learning  Learning through layers</vt:lpstr>
      <vt:lpstr>Understanding Deep Learning  Learning through layers</vt:lpstr>
      <vt:lpstr>PowerPoint Presentation</vt:lpstr>
      <vt:lpstr>PowerPoint Presentation</vt:lpstr>
      <vt:lpstr>PowerPoint Presentation</vt:lpstr>
      <vt:lpstr>Demo  Not-so-deep Learning with Neural Networks  aka.ms/nndemo</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PowerPoint Presentation</vt:lpstr>
      <vt:lpstr>PASS Summit Learning Pathway: AI for Everyone</vt:lpstr>
      <vt:lpstr>Resources</vt:lpstr>
      <vt:lpstr>PowerPoint Presentation</vt:lpstr>
      <vt:lpstr>PowerPoint Presentation</vt:lpstr>
      <vt:lpstr>Anna Hoffman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28</cp:revision>
  <dcterms:created xsi:type="dcterms:W3CDTF">2019-10-25T12:47:01Z</dcterms:created>
  <dcterms:modified xsi:type="dcterms:W3CDTF">2019-11-06T22:12:50Z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